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12188952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4023360" cy="6858000"/>
          </a:xfrm>
          <a:prstGeom prst="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Parallelogram 3"/>
          <p:cNvSpPr/>
          <p:nvPr/>
        </p:nvSpPr>
        <p:spPr>
          <a:xfrm>
            <a:off x="3108960" y="-731520"/>
            <a:ext cx="2926080" cy="8321040"/>
          </a:xfrm>
          <a:prstGeom prst="parallelogram">
            <a:avLst/>
          </a:prstGeom>
          <a:solidFill>
            <a:srgbClr val="F0F0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Hexagon 4"/>
          <p:cNvSpPr/>
          <p:nvPr/>
        </p:nvSpPr>
        <p:spPr>
          <a:xfrm>
            <a:off x="1508760" y="1755648"/>
            <a:ext cx="2148840" cy="2148840"/>
          </a:xfrm>
          <a:prstGeom prst="hexagon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Hexagon 5"/>
          <p:cNvSpPr/>
          <p:nvPr/>
        </p:nvSpPr>
        <p:spPr>
          <a:xfrm>
            <a:off x="1417320" y="1645920"/>
            <a:ext cx="2148840" cy="2148840"/>
          </a:xfrm>
          <a:prstGeom prst="hexagon">
            <a:avLst/>
          </a:prstGeom>
          <a:solidFill>
            <a:srgbClr val="F5F5F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Hexagon 6"/>
          <p:cNvSpPr/>
          <p:nvPr/>
        </p:nvSpPr>
        <p:spPr>
          <a:xfrm>
            <a:off x="1581912" y="1810512"/>
            <a:ext cx="1819656" cy="1819656"/>
          </a:xfrm>
          <a:prstGeom prst="hexagon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581912" y="2313432"/>
            <a:ext cx="1819656" cy="18196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  <a:latin typeface="PingFang SC"/>
              </a:defRPr>
            </a:pPr>
            <a:r>
              <a:t>PPT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754880" y="2148840"/>
            <a:ext cx="6702551" cy="1417320"/>
          </a:xfrm>
          <a:prstGeom prst="roundRect">
            <a:avLst/>
          </a:prstGeom>
          <a:solidFill>
            <a:srgbClr val="EBEB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257800" y="2377440"/>
            <a:ext cx="5696711" cy="868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4000" b="1">
                <a:solidFill>
                  <a:srgbClr val="193778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040880" y="4617720"/>
            <a:ext cx="3959351" cy="566928"/>
          </a:xfrm>
          <a:prstGeom prst="roundRect">
            <a:avLst/>
          </a:prstGeom>
          <a:solidFill>
            <a:srgbClr val="193778"/>
          </a:solidFill>
          <a:ln w="12700">
            <a:solidFill>
              <a:srgbClr val="19377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040880" y="4636008"/>
            <a:ext cx="3959351" cy="56692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600" b="1">
                <a:solidFill>
                  <a:srgbClr val="FFFFFF"/>
                </a:solidFill>
                <a:latin typeface="PingFang SC"/>
              </a:defRPr>
            </a:pPr>
            <a:r>
              <a:t>时间：____  |  讲师：____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1/11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841248"/>
          </a:xfrm>
          <a:prstGeom prst="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164592"/>
            <a:ext cx="11430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841248"/>
            <a:ext cx="12188952" cy="6016752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841248"/>
            <a:ext cx="12188952" cy="109728"/>
          </a:xfrm>
          <a:prstGeom prst="rect">
            <a:avLst/>
          </a:prstGeom>
          <a:solidFill>
            <a:srgbClr val="14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656832"/>
            <a:ext cx="12188952" cy="201168"/>
          </a:xfrm>
          <a:prstGeom prst="rect">
            <a:avLst/>
          </a:prstGeom>
          <a:solidFill>
            <a:srgbClr val="102D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13231" y="1399032"/>
            <a:ext cx="6720840" cy="500176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40080" y="1325880"/>
            <a:ext cx="6720840" cy="5001768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gen_07_7bfa7cba7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1" y="1642735"/>
            <a:ext cx="6391655" cy="359081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04671" y="5385816"/>
            <a:ext cx="6391655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>
                <a:solidFill>
                  <a:srgbClr val="5A5A5A"/>
                </a:solidFill>
              </a:defRPr>
            </a:pPr>
            <a:r>
              <a:t>电影｜如何欣赏电影｜生成示意图（关键词：从故事、表演、技术等多维度提升观影体验）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60119" y="5001768"/>
            <a:ext cx="6080759" cy="1097280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143000" y="5111496"/>
            <a:ext cx="5715000" cy="8686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>
              <a:defRPr sz="1800" b="1">
                <a:solidFill>
                  <a:srgbClr val="1E1E1E"/>
                </a:solidFill>
                <a:latin typeface="PingFang SC"/>
              </a:defRPr>
            </a:pPr>
            <a:r>
              <a:t>多维度分析，构建个人审美体系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635240" y="1325880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7863840" y="1581912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863840" y="1572768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&lt;/&gt;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595360" y="1554480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595360" y="1572768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故事与主题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595360" y="2011680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理解叙事结构与内核</a:t>
            </a:r>
            <a:br/>
            <a:r>
              <a:t>• 分析情节发展与冲突</a:t>
            </a:r>
            <a:br/>
            <a:r>
              <a:t>• 挖掘影片深层主题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635240" y="3041903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863840" y="3297936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63840" y="3288792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♥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595360" y="3270503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595360" y="3288791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视听语言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595360" y="3727703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关注镜头构图与运动</a:t>
            </a:r>
            <a:br/>
            <a:r>
              <a:t>• 分析剪辑节奏与逻辑</a:t>
            </a:r>
            <a:br/>
            <a:r>
              <a:t>• 品味色彩与声音设计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635240" y="4757928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863840" y="5013960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63840" y="5004816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↗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595360" y="4986528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595360" y="5004815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表演与导演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595360" y="5443728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评价演员的塑造能力</a:t>
            </a:r>
            <a:br/>
            <a:r>
              <a:t>• 识别导演的独特风格</a:t>
            </a:r>
            <a:br/>
            <a:r>
              <a:t>• 理解创作意图与表达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10/11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48640" y="6510528"/>
            <a:ext cx="10515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Sources: 电影.md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841248"/>
          </a:xfrm>
          <a:prstGeom prst="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164592"/>
            <a:ext cx="11430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841248"/>
            <a:ext cx="12188952" cy="6016752"/>
          </a:xfrm>
          <a:prstGeom prst="rect">
            <a:avLst/>
          </a:prstGeom>
          <a:solidFill>
            <a:srgbClr val="F6F6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841248"/>
            <a:ext cx="12188952" cy="109728"/>
          </a:xfrm>
          <a:prstGeom prst="rect">
            <a:avLst/>
          </a:prstGeom>
          <a:solidFill>
            <a:srgbClr val="5C56B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656832"/>
            <a:ext cx="12188952" cy="201168"/>
          </a:xfrm>
          <a:prstGeom prst="rect">
            <a:avLst/>
          </a:prstGeom>
          <a:solidFill>
            <a:srgbClr val="423E8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58952" y="1399032"/>
            <a:ext cx="5989320" cy="1371600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325880"/>
            <a:ext cx="5989320" cy="1371600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960120" y="1490472"/>
            <a:ext cx="2651760" cy="420624"/>
          </a:xfrm>
          <a:prstGeom prst="roundRect">
            <a:avLst/>
          </a:prstGeom>
          <a:solidFill>
            <a:srgbClr val="DEDCF5"/>
          </a:solidFill>
          <a:ln w="12700">
            <a:solidFill>
              <a:srgbClr val="D2D0E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60120" y="1508760"/>
            <a:ext cx="2651760" cy="42062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行动纲领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60120" y="1947672"/>
            <a:ext cx="544068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700" b="1">
                <a:solidFill>
                  <a:srgbClr val="1E1E1E"/>
                </a:solidFill>
                <a:latin typeface="PingFang SC"/>
              </a:defRPr>
            </a:pPr>
            <a:r>
              <a:t>电影是融合艺术与技术的综合文化载体</a:t>
            </a:r>
          </a:p>
          <a:p>
            <a:pPr>
              <a:defRPr sz="1200" b="0">
                <a:solidFill>
                  <a:srgbClr val="6E6E6E"/>
                </a:solidFill>
                <a:latin typeface="PingFang SC"/>
              </a:defRPr>
            </a:pPr>
            <a:r>
              <a:t>艺术价值：• 融合多种艺术形态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068312" y="1399032"/>
            <a:ext cx="4754880" cy="2029967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995159" y="1325880"/>
            <a:ext cx="4754880" cy="2029967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gen_01_8da75ed20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902" y="1490472"/>
            <a:ext cx="3027395" cy="1700784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758952" y="2999232"/>
            <a:ext cx="5989320" cy="340156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685800" y="2926080"/>
            <a:ext cx="5989320" cy="3401568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7" name="Picture 16" descr="gen_01_8da75ed20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781" y="3090672"/>
            <a:ext cx="4085356" cy="229514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50392" y="5385816"/>
            <a:ext cx="5660136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>
                <a:solidFill>
                  <a:srgbClr val="5A5A5A"/>
                </a:solidFill>
              </a:defRPr>
            </a:pPr>
            <a:r>
              <a:t>电影｜电影是什么｜生成示意图（关键词：电影是结合影像、声音和叙事的艺术形式）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159751" y="3593592"/>
            <a:ext cx="4617720" cy="271576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7086599" y="3520440"/>
            <a:ext cx="4617720" cy="2715768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7360919" y="3685032"/>
            <a:ext cx="2286000" cy="420624"/>
          </a:xfrm>
          <a:prstGeom prst="roundRect">
            <a:avLst/>
          </a:prstGeom>
          <a:solidFill>
            <a:srgbClr val="DEDCF5"/>
          </a:solidFill>
          <a:ln w="12700">
            <a:solidFill>
              <a:srgbClr val="D2D0E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360919" y="3703320"/>
            <a:ext cx="2286000" cy="42062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要点与互动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360919" y="4233672"/>
            <a:ext cx="4069080" cy="1801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艺术价值：• 融合多种艺术形态</a:t>
            </a:r>
            <a:br/>
            <a:r>
              <a:t>• 表达思想与情感</a:t>
            </a:r>
            <a:br/>
            <a:r>
              <a:t>• 塑造文化认同</a:t>
            </a:r>
          </a:p>
          <a:p>
            <a:pPr>
              <a:spcAft>
                <a:spcPts val="200"/>
              </a:spcAft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产业属性：• 高度工业化生产</a:t>
            </a:r>
            <a:br/>
            <a:r>
              <a:t>• 商业化运作模式</a:t>
            </a:r>
            <a:br/>
            <a:r>
              <a:t>• 全球市场流通</a:t>
            </a:r>
          </a:p>
          <a:p>
            <a:pPr>
              <a:defRPr sz="1100" b="0">
                <a:solidFill>
                  <a:srgbClr val="6E6E6E"/>
                </a:solidFill>
                <a:latin typeface="PingFang SC"/>
              </a:defRPr>
            </a:pPr>
            <a:r>
              <a:t>互动：你怎么看？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9/1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8640" y="6510528"/>
            <a:ext cx="10515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Sources: 电影.md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11/11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48640" y="6510528"/>
            <a:ext cx="10515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Sources: 电影.md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841248"/>
          </a:xfrm>
          <a:prstGeom prst="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164592"/>
            <a:ext cx="11430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841248"/>
            <a:ext cx="12188952" cy="6016752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841248"/>
            <a:ext cx="12188952" cy="109728"/>
          </a:xfrm>
          <a:prstGeom prst="rect">
            <a:avLst/>
          </a:prstGeom>
          <a:solidFill>
            <a:srgbClr val="14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656832"/>
            <a:ext cx="12188952" cy="201168"/>
          </a:xfrm>
          <a:prstGeom prst="rect">
            <a:avLst/>
          </a:prstGeom>
          <a:solidFill>
            <a:srgbClr val="102D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1033271"/>
            <a:ext cx="50292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193778"/>
                </a:solidFill>
                <a:latin typeface="PingFang SC"/>
              </a:defRPr>
            </a:pPr>
            <a:r>
              <a:t>目录</a:t>
            </a:r>
          </a:p>
        </p:txBody>
      </p:sp>
      <p:sp>
        <p:nvSpPr>
          <p:cNvPr id="8" name="Oval 7"/>
          <p:cNvSpPr/>
          <p:nvPr/>
        </p:nvSpPr>
        <p:spPr>
          <a:xfrm>
            <a:off x="5042916" y="2706624"/>
            <a:ext cx="2286000" cy="2286000"/>
          </a:xfrm>
          <a:prstGeom prst="ellipse">
            <a:avLst/>
          </a:prstGeom>
          <a:solidFill>
            <a:srgbClr val="78789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4951476" y="2615184"/>
            <a:ext cx="2286000" cy="2286000"/>
          </a:xfrm>
          <a:prstGeom prst="ellipse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180076" y="2935224"/>
            <a:ext cx="1828800" cy="1645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20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360" y="1719072"/>
            <a:ext cx="4206240" cy="621792"/>
          </a:xfrm>
          <a:prstGeom prst="round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850392" y="1828800"/>
            <a:ext cx="369417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94360" y="2871216"/>
            <a:ext cx="4206240" cy="621792"/>
          </a:xfrm>
          <a:prstGeom prst="round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50392" y="2980944"/>
            <a:ext cx="369417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电影发展简史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94360" y="4023360"/>
            <a:ext cx="4206240" cy="621792"/>
          </a:xfrm>
          <a:prstGeom prst="round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0392" y="4133088"/>
            <a:ext cx="369417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电影制作流程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94360" y="5175504"/>
            <a:ext cx="4206240" cy="621792"/>
          </a:xfrm>
          <a:prstGeom prst="round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50392" y="5285232"/>
            <a:ext cx="369417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电影类型介绍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388352" y="1719072"/>
            <a:ext cx="4206240" cy="621792"/>
          </a:xfrm>
          <a:prstGeom prst="round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644383" y="1828800"/>
            <a:ext cx="369417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电影奖项与影响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388352" y="2871216"/>
            <a:ext cx="4206240" cy="621792"/>
          </a:xfrm>
          <a:prstGeom prst="round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644383" y="2980944"/>
            <a:ext cx="369417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电影技术基础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7388352" y="4023360"/>
            <a:ext cx="4206240" cy="621792"/>
          </a:xfrm>
          <a:prstGeom prst="round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7644383" y="4133088"/>
            <a:ext cx="369417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电影产业现状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388352" y="5175504"/>
            <a:ext cx="4206240" cy="621792"/>
          </a:xfrm>
          <a:prstGeom prst="round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644383" y="5285232"/>
            <a:ext cx="369417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如何欣赏电影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1/1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2/11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841248"/>
          </a:xfrm>
          <a:prstGeom prst="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164592"/>
            <a:ext cx="11430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841248"/>
            <a:ext cx="12188952" cy="6016752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841248"/>
            <a:ext cx="12188952" cy="109728"/>
          </a:xfrm>
          <a:prstGeom prst="rect">
            <a:avLst/>
          </a:prstGeom>
          <a:solidFill>
            <a:srgbClr val="14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656832"/>
            <a:ext cx="12188952" cy="201168"/>
          </a:xfrm>
          <a:prstGeom prst="rect">
            <a:avLst/>
          </a:prstGeom>
          <a:solidFill>
            <a:srgbClr val="102D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13231" y="1399032"/>
            <a:ext cx="6720840" cy="500176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40080" y="1325880"/>
            <a:ext cx="6720840" cy="5001768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gen_01_114a69324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1" y="1642735"/>
            <a:ext cx="6391655" cy="359081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04671" y="5385816"/>
            <a:ext cx="6391655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>
                <a:solidFill>
                  <a:srgbClr val="5A5A5A"/>
                </a:solidFill>
              </a:defRPr>
            </a:pPr>
            <a:r>
              <a:t>电影｜电影是什么｜生成示意图（关键词：电影是结合视觉、听觉和叙事的综合艺术形式）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60119" y="5001768"/>
            <a:ext cx="6080759" cy="1097280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143000" y="5111496"/>
            <a:ext cx="5715000" cy="8686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>
              <a:defRPr sz="1800" b="1">
                <a:solidFill>
                  <a:srgbClr val="1E1E1E"/>
                </a:solidFill>
                <a:latin typeface="PingFang SC"/>
              </a:defRPr>
            </a:pPr>
            <a:r>
              <a:t>科普电影相关知识，保持专业但易于理解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635240" y="1325880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7863840" y="1581912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863840" y="1572768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&lt;/&gt;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595360" y="1554480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595360" y="1572768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核心定义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595360" y="2011680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融合多门艺术的形态</a:t>
            </a:r>
            <a:br/>
            <a:r>
              <a:t>• 技术与叙事的结合体</a:t>
            </a:r>
            <a:br/>
            <a:r>
              <a:t>• 大众文化核心载体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635240" y="3041903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863840" y="3297936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63840" y="3288792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♥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595360" y="3270503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595360" y="3288791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关键特征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595360" y="3727703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视听语言的综合运用</a:t>
            </a:r>
            <a:br/>
            <a:r>
              <a:t>• 工业化与商业化运作</a:t>
            </a:r>
            <a:br/>
            <a:r>
              <a:t>• 兼具娱乐与思想表达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635240" y="4757928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863840" y="5013960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63840" y="5004816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↗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595360" y="4986528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595360" y="5004815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典型场景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595360" y="5443728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影院沉浸式观影</a:t>
            </a:r>
            <a:br/>
            <a:r>
              <a:t>• 流媒体平台点播</a:t>
            </a:r>
            <a:br/>
            <a:r>
              <a:t>• 文化传播与教育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3/11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841248"/>
          </a:xfrm>
          <a:prstGeom prst="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164592"/>
            <a:ext cx="11430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841248"/>
            <a:ext cx="12188952" cy="6016752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841248"/>
            <a:ext cx="12188952" cy="109728"/>
          </a:xfrm>
          <a:prstGeom prst="rect">
            <a:avLst/>
          </a:prstGeom>
          <a:solidFill>
            <a:srgbClr val="14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656832"/>
            <a:ext cx="12188952" cy="201168"/>
          </a:xfrm>
          <a:prstGeom prst="rect">
            <a:avLst/>
          </a:prstGeom>
          <a:solidFill>
            <a:srgbClr val="102D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13231" y="1399032"/>
            <a:ext cx="6720840" cy="500176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40080" y="1325880"/>
            <a:ext cx="6720840" cy="5001768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gen_02_1534ea026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1" y="1642735"/>
            <a:ext cx="6391655" cy="359081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04671" y="5385816"/>
            <a:ext cx="6391655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>
                <a:solidFill>
                  <a:srgbClr val="5A5A5A"/>
                </a:solidFill>
              </a:defRPr>
            </a:pPr>
            <a:r>
              <a:t>电影｜电影发展简史｜生成示意图（关键词：电影从无声黑白片发展到现代数字电影）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60119" y="5001768"/>
            <a:ext cx="6080759" cy="1097280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143000" y="5111496"/>
            <a:ext cx="5715000" cy="8686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>
              <a:defRPr sz="1800" b="1">
                <a:solidFill>
                  <a:srgbClr val="1E1E1E"/>
                </a:solidFill>
                <a:latin typeface="PingFang SC"/>
              </a:defRPr>
            </a:pPr>
            <a:r>
              <a:t>电影百年演进，本质是技术与叙事语言的持续革新。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635240" y="1325880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7863840" y="1581912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863840" y="1572768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&lt;/&gt;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595360" y="1554480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595360" y="1572768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诞生与早期探索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595360" y="2011680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19世纪末源于光学实验</a:t>
            </a:r>
            <a:br/>
            <a:r>
              <a:t>• 记录性影像展示技术奇观</a:t>
            </a:r>
            <a:br/>
            <a:r>
              <a:t>• 尚未形成完整叙事体系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635240" y="3041903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863840" y="3297936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63840" y="3288792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♥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595360" y="3270503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595360" y="3288791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无声电影黄金时代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595360" y="3727703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20世纪10-20年代成熟</a:t>
            </a:r>
            <a:br/>
            <a:r>
              <a:t>• 蒙太奇等电影语言确立</a:t>
            </a:r>
            <a:br/>
            <a:r>
              <a:t>• 明星制度与社会批判兴起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635240" y="4757928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863840" y="5013960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63840" y="5004816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↗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595360" y="4986528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595360" y="5004815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有声与类型确立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595360" y="5443728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20世纪30-40年代转型</a:t>
            </a:r>
            <a:br/>
            <a:r>
              <a:t>• 声音技术带来叙事革命</a:t>
            </a:r>
            <a:br/>
            <a:r>
              <a:t>• 好莱坞类型片体系形成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4/11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48640" y="6510528"/>
            <a:ext cx="10515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Sources: 电影.md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841248"/>
          </a:xfrm>
          <a:prstGeom prst="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164592"/>
            <a:ext cx="11430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841248"/>
            <a:ext cx="12188952" cy="6016752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841248"/>
            <a:ext cx="12188952" cy="109728"/>
          </a:xfrm>
          <a:prstGeom prst="rect">
            <a:avLst/>
          </a:prstGeom>
          <a:solidFill>
            <a:srgbClr val="14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656832"/>
            <a:ext cx="12188952" cy="201168"/>
          </a:xfrm>
          <a:prstGeom prst="rect">
            <a:avLst/>
          </a:prstGeom>
          <a:solidFill>
            <a:srgbClr val="102D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914400"/>
            <a:ext cx="5120640" cy="5029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 b="1">
                <a:solidFill>
                  <a:srgbClr val="193778"/>
                </a:solidFill>
                <a:latin typeface="PingFang SC"/>
              </a:defRPr>
            </a:pPr>
            <a:r>
              <a:t>四阶段流程决定影片艺术与商业成败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1280160"/>
            <a:ext cx="5120640" cy="1261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400"/>
              </a:spcAft>
              <a:defRPr sz="1300" b="0">
                <a:solidFill>
                  <a:srgbClr val="1E1E1E"/>
                </a:solidFill>
                <a:latin typeface="PingFang SC"/>
              </a:defRPr>
            </a:pPr>
            <a:r>
              <a:t>• 前期策划：• 确定故事与剧本</a:t>
            </a:r>
            <a:br/>
            <a:r>
              <a:t>• 组建核心创作团队</a:t>
            </a:r>
            <a:br/>
            <a:r>
              <a:t>• 制定预算与拍摄计划</a:t>
            </a:r>
          </a:p>
          <a:p>
            <a:pPr>
              <a:spcAft>
                <a:spcPts val="400"/>
              </a:spcAft>
              <a:defRPr sz="1300" b="0">
                <a:solidFill>
                  <a:srgbClr val="1E1E1E"/>
                </a:solidFill>
                <a:latin typeface="PingFang SC"/>
              </a:defRPr>
            </a:pPr>
            <a:r>
              <a:t>• 拍摄阶段：• 导演统筹各部门协同</a:t>
            </a:r>
            <a:br/>
            <a:r>
              <a:t>• 完成影像素材拍摄</a:t>
            </a:r>
            <a:br/>
            <a:r>
              <a:t>• 创作最集中的阶段</a:t>
            </a:r>
          </a:p>
          <a:p>
            <a:pPr>
              <a:spcAft>
                <a:spcPts val="400"/>
              </a:spcAft>
              <a:defRPr sz="1300" b="0">
                <a:solidFill>
                  <a:srgbClr val="1E1E1E"/>
                </a:solidFill>
                <a:latin typeface="PingFang SC"/>
              </a:defRPr>
            </a:pPr>
            <a:r>
              <a:t>• 后期制作：• 剪辑、配乐与音效</a:t>
            </a:r>
            <a:br/>
            <a:r>
              <a:t>• 添加视觉特效</a:t>
            </a:r>
            <a:br/>
            <a:r>
              <a:t>• 形成完整艺术形态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108192" y="1307592"/>
            <a:ext cx="5715000" cy="2962655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ounded Rectangle 9"/>
          <p:cNvSpPr/>
          <p:nvPr/>
        </p:nvSpPr>
        <p:spPr>
          <a:xfrm>
            <a:off x="6035040" y="1234440"/>
            <a:ext cx="5715000" cy="2962655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1" name="Picture 10" descr="gen_03_978e73aea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8749" y="1399032"/>
            <a:ext cx="4687580" cy="2633471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758952" y="3227832"/>
            <a:ext cx="5120640" cy="321868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85800" y="3154679"/>
            <a:ext cx="5120640" cy="3218688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gen_03_da0ad2dd7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392" y="3418109"/>
            <a:ext cx="4791455" cy="2691829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6035040" y="4361688"/>
            <a:ext cx="5715000" cy="201168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6355079" y="4498848"/>
            <a:ext cx="507492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355079" y="4517136"/>
            <a:ext cx="507492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要点回顾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55079" y="4928616"/>
            <a:ext cx="5074920" cy="1280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前期策划：• 确定故事与剧本</a:t>
            </a:r>
            <a:br/>
            <a:r>
              <a:t>• 组建核心创作团队</a:t>
            </a:r>
            <a:br/>
            <a:r>
              <a:t>• 制定预算与拍摄计划</a:t>
            </a:r>
          </a:p>
          <a:p>
            <a:pPr>
              <a:spcAft>
                <a:spcPts val="300"/>
              </a:spcAft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拍摄阶段：• 导演统筹各部门协同</a:t>
            </a:r>
            <a:br/>
            <a:r>
              <a:t>• 完成影像素材拍摄</a:t>
            </a:r>
            <a:br/>
            <a:r>
              <a:t>• 创作最集中的阶段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5/11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8640" y="6510528"/>
            <a:ext cx="10515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Sources: 电影.md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841248"/>
          </a:xfrm>
          <a:prstGeom prst="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164592"/>
            <a:ext cx="11430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841248"/>
            <a:ext cx="12188952" cy="6016752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841248"/>
            <a:ext cx="12188952" cy="109728"/>
          </a:xfrm>
          <a:prstGeom prst="rect">
            <a:avLst/>
          </a:prstGeom>
          <a:solidFill>
            <a:srgbClr val="14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656832"/>
            <a:ext cx="12188952" cy="201168"/>
          </a:xfrm>
          <a:prstGeom prst="rect">
            <a:avLst/>
          </a:prstGeom>
          <a:solidFill>
            <a:srgbClr val="102D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13231" y="1399032"/>
            <a:ext cx="6720840" cy="500176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40080" y="1325880"/>
            <a:ext cx="6720840" cy="5001768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gen_04_5ab730e4d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1" y="1642735"/>
            <a:ext cx="6391655" cy="359081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04671" y="5385816"/>
            <a:ext cx="6391655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>
                <a:solidFill>
                  <a:srgbClr val="5A5A5A"/>
                </a:solidFill>
              </a:defRPr>
            </a:pPr>
            <a:r>
              <a:t>电影｜电影类型与风格｜生成示意图（关键词：电影有多种类型，如剧情片、喜剧片和科幻片）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60119" y="5001768"/>
            <a:ext cx="6080759" cy="1097280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143000" y="5111496"/>
            <a:ext cx="5715000" cy="8686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>
              <a:defRPr sz="1800" b="1">
                <a:solidFill>
                  <a:srgbClr val="1E1E1E"/>
                </a:solidFill>
                <a:latin typeface="PingFang SC"/>
              </a:defRPr>
            </a:pPr>
            <a:r>
              <a:t>电影类型是内容与观众沟通的核心框架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635240" y="1325880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7863840" y="1581912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863840" y="1572768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&lt;/&gt;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595360" y="1554480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595360" y="1572768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剧情与喜剧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595360" y="2011680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剧情片：聚焦人物心理与情感变化</a:t>
            </a:r>
            <a:br/>
            <a:r>
              <a:t>• 喜剧片：以幽默方式反映现实问题</a:t>
            </a:r>
            <a:br/>
            <a:r>
              <a:t>• 代表：《肖申克的救赎》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635240" y="3041903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863840" y="3297936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63840" y="3288792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♥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595360" y="3270503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595360" y="3288791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动作与冒险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595360" y="3727703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强调节奏与视觉刺激</a:t>
            </a:r>
            <a:br/>
            <a:r>
              <a:t>• 依赖高难度动作设计</a:t>
            </a:r>
            <a:br/>
            <a:r>
              <a:t>• 代表：《碟中谍》系列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635240" y="4757928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863840" y="5013960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63840" y="5004816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↗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595360" y="4986528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595360" y="5004815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科幻与奇幻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595360" y="5443728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科幻探讨科技与人类未来</a:t>
            </a:r>
            <a:br/>
            <a:r>
              <a:t>• 奇幻构建宏大的虚构世界</a:t>
            </a:r>
            <a:br/>
            <a:r>
              <a:t>• 代表：《银翼杀手》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6/11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48640" y="6510528"/>
            <a:ext cx="10515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Sources: 电影.md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841248"/>
          </a:xfrm>
          <a:prstGeom prst="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164592"/>
            <a:ext cx="11430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841248"/>
            <a:ext cx="12188952" cy="6016752"/>
          </a:xfrm>
          <a:prstGeom prst="rect">
            <a:avLst/>
          </a:prstGeom>
          <a:solidFill>
            <a:srgbClr val="F6F6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841248"/>
            <a:ext cx="12188952" cy="109728"/>
          </a:xfrm>
          <a:prstGeom prst="rect">
            <a:avLst/>
          </a:prstGeom>
          <a:solidFill>
            <a:srgbClr val="5C56B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656832"/>
            <a:ext cx="12188952" cy="201168"/>
          </a:xfrm>
          <a:prstGeom prst="rect">
            <a:avLst/>
          </a:prstGeom>
          <a:solidFill>
            <a:srgbClr val="423E8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58952" y="1399032"/>
            <a:ext cx="5989320" cy="1371600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325880"/>
            <a:ext cx="5989320" cy="1371600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960120" y="1490472"/>
            <a:ext cx="2651760" cy="420624"/>
          </a:xfrm>
          <a:prstGeom prst="roundRect">
            <a:avLst/>
          </a:prstGeom>
          <a:solidFill>
            <a:srgbClr val="DEDCF5"/>
          </a:solidFill>
          <a:ln w="12700">
            <a:solidFill>
              <a:srgbClr val="D2D0E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60120" y="1508760"/>
            <a:ext cx="2651760" cy="42062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行动纲领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60120" y="1947672"/>
            <a:ext cx="544068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700" b="1">
                <a:solidFill>
                  <a:srgbClr val="1E1E1E"/>
                </a:solidFill>
                <a:latin typeface="PingFang SC"/>
              </a:defRPr>
            </a:pPr>
            <a:r>
              <a:t>奖项是艺术标杆，电影是文化载体</a:t>
            </a:r>
          </a:p>
          <a:p>
            <a:pPr>
              <a:defRPr sz="1200" b="0">
                <a:solidFill>
                  <a:srgbClr val="6E6E6E"/>
                </a:solidFill>
                <a:latin typeface="PingFang SC"/>
              </a:defRPr>
            </a:pPr>
            <a:r>
              <a:t>奖项价值：• 表彰艺术与技术成就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068312" y="1399032"/>
            <a:ext cx="4754880" cy="2029967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995159" y="1325880"/>
            <a:ext cx="4754880" cy="2029967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gen_06_1d75bcda3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902" y="1490472"/>
            <a:ext cx="3027395" cy="1700784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758952" y="2999232"/>
            <a:ext cx="5989320" cy="340156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685800" y="2926080"/>
            <a:ext cx="5989320" cy="3401568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7" name="Picture 16" descr="gen_06_1d75bcda3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781" y="3090672"/>
            <a:ext cx="4085356" cy="229514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50392" y="5385816"/>
            <a:ext cx="5660136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>
                <a:solidFill>
                  <a:srgbClr val="5A5A5A"/>
                </a:solidFill>
              </a:defRPr>
            </a:pPr>
            <a:r>
              <a:t>电影｜电影的社会影响｜生成示意图（关键词：电影作为文化载体，深刻影响社会认知与价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159751" y="3593592"/>
            <a:ext cx="4617720" cy="271576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7086599" y="3520440"/>
            <a:ext cx="4617720" cy="2715768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7360919" y="3685032"/>
            <a:ext cx="2286000" cy="420624"/>
          </a:xfrm>
          <a:prstGeom prst="roundRect">
            <a:avLst/>
          </a:prstGeom>
          <a:solidFill>
            <a:srgbClr val="DEDCF5"/>
          </a:solidFill>
          <a:ln w="12700">
            <a:solidFill>
              <a:srgbClr val="D2D0E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360919" y="3703320"/>
            <a:ext cx="2286000" cy="42062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要点与互动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360919" y="4233672"/>
            <a:ext cx="4069080" cy="1801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奖项价值：• 表彰艺术与技术成就</a:t>
            </a:r>
            <a:br/>
            <a:r>
              <a:t>• 提升作品商业价值</a:t>
            </a:r>
            <a:br/>
            <a:r>
              <a:t>• 引导行业创作风向</a:t>
            </a:r>
          </a:p>
          <a:p>
            <a:pPr>
              <a:spcAft>
                <a:spcPts val="200"/>
              </a:spcAft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社会影响：• 记录与反映时代精神</a:t>
            </a:r>
            <a:br/>
            <a:r>
              <a:t>• 塑造大众文化认同</a:t>
            </a:r>
            <a:br/>
            <a:r>
              <a:t>• 传播价值观与思想</a:t>
            </a:r>
          </a:p>
          <a:p>
            <a:pPr>
              <a:defRPr sz="1100" b="0">
                <a:solidFill>
                  <a:srgbClr val="6E6E6E"/>
                </a:solidFill>
                <a:latin typeface="PingFang SC"/>
              </a:defRPr>
            </a:pPr>
            <a:r>
              <a:t>互动：你怎么看？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5/1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8640" y="6510528"/>
            <a:ext cx="10515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Sources: 电影.md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7/11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48640" y="6510528"/>
            <a:ext cx="10515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Sources: 电影.md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841248"/>
          </a:xfrm>
          <a:prstGeom prst="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164592"/>
            <a:ext cx="11430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841248"/>
            <a:ext cx="12188952" cy="6016752"/>
          </a:xfrm>
          <a:prstGeom prst="rect">
            <a:avLst/>
          </a:prstGeom>
          <a:solidFill>
            <a:srgbClr val="F6F8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841248"/>
            <a:ext cx="12188952" cy="109728"/>
          </a:xfrm>
          <a:prstGeom prst="rect">
            <a:avLst/>
          </a:prstGeom>
          <a:solidFill>
            <a:srgbClr val="14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656832"/>
            <a:ext cx="12188952" cy="201168"/>
          </a:xfrm>
          <a:prstGeom prst="rect">
            <a:avLst/>
          </a:prstGeom>
          <a:solidFill>
            <a:srgbClr val="102D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13231" y="1399032"/>
            <a:ext cx="6720840" cy="500176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40080" y="1325880"/>
            <a:ext cx="6720840" cy="5001768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gen_01_e41a357ee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1" y="1642735"/>
            <a:ext cx="6391655" cy="359081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04671" y="5385816"/>
            <a:ext cx="6391655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>
                <a:solidFill>
                  <a:srgbClr val="5A5A5A"/>
                </a:solidFill>
              </a:defRPr>
            </a:pPr>
            <a:r>
              <a:t>电影｜电影是什么｜生成示意图（关键词：电影是结合艺术与技术的动态影像叙事形式）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960119" y="5001768"/>
            <a:ext cx="6080759" cy="1097280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143000" y="5111496"/>
            <a:ext cx="5715000" cy="86868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>
              <a:defRPr sz="1800" b="1">
                <a:solidFill>
                  <a:srgbClr val="1E1E1E"/>
                </a:solidFill>
                <a:latin typeface="PingFang SC"/>
              </a:defRPr>
            </a:pPr>
            <a:r>
              <a:t>掌握核心视听语言，是欣赏电影艺术的关键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635240" y="1325880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7863840" y="1581912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7863840" y="1572768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&lt;/&gt;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595360" y="1554480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8595360" y="1572768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影像拍摄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595360" y="2011680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导演统筹各部门协同</a:t>
            </a:r>
            <a:br/>
            <a:r>
              <a:t>• 镜头语言建构画面意义</a:t>
            </a:r>
            <a:br/>
            <a:r>
              <a:t>• 是创作最集中的阶段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635240" y="3041903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7863840" y="3297936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7863840" y="3288792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♥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595360" y="3270503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595360" y="3288791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后期制作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595360" y="3727703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剪辑决定叙事节奏</a:t>
            </a:r>
            <a:br/>
            <a:r>
              <a:t>• 音效与配乐烘托情绪</a:t>
            </a:r>
            <a:br/>
            <a:r>
              <a:t>• 特效完善艺术形态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635240" y="4757928"/>
            <a:ext cx="4069080" cy="1569720"/>
          </a:xfrm>
          <a:prstGeom prst="roundRect">
            <a:avLst/>
          </a:prstGeom>
          <a:solidFill>
            <a:srgbClr val="FFFFFF"/>
          </a:solidFill>
          <a:ln w="15875">
            <a:solidFill>
              <a:srgbClr val="E1E6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Oval 25"/>
          <p:cNvSpPr/>
          <p:nvPr/>
        </p:nvSpPr>
        <p:spPr>
          <a:xfrm>
            <a:off x="7863840" y="5013960"/>
            <a:ext cx="566928" cy="566928"/>
          </a:xfrm>
          <a:prstGeom prst="ellipse">
            <a:avLst/>
          </a:prstGeom>
          <a:solidFill>
            <a:srgbClr val="4A78D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863840" y="5004816"/>
            <a:ext cx="566928" cy="56692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FFFFFF"/>
                </a:solidFill>
                <a:latin typeface="PingFang SC"/>
              </a:defRPr>
            </a:pPr>
            <a:r>
              <a:t>↗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595360" y="4986528"/>
            <a:ext cx="2880360" cy="384048"/>
          </a:xfrm>
          <a:prstGeom prst="roundRect">
            <a:avLst/>
          </a:prstGeom>
          <a:solidFill>
            <a:srgbClr val="EEF4FF"/>
          </a:solidFill>
          <a:ln w="12700">
            <a:solidFill>
              <a:srgbClr val="BACCF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595360" y="5004815"/>
            <a:ext cx="2880360" cy="38404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视听语言分析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595360" y="5443728"/>
            <a:ext cx="2880360" cy="70104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关注镜头与剪辑组合</a:t>
            </a:r>
            <a:br/>
            <a:r>
              <a:t>• 分析色彩与声音运用</a:t>
            </a:r>
            <a:br/>
            <a:r>
              <a:t>• 理解其共同建构意义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8/11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48640" y="6510528"/>
            <a:ext cx="10515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Sources: 电影.md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841248"/>
          </a:xfrm>
          <a:prstGeom prst="rect">
            <a:avLst/>
          </a:prstGeom>
          <a:solidFill>
            <a:srgbClr val="1937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548640" y="164592"/>
            <a:ext cx="11430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FFFFFF"/>
                </a:solidFill>
                <a:latin typeface="PingFang SC"/>
              </a:defRPr>
            </a:pPr>
            <a:r>
              <a:t>电影（科普概览）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841248"/>
            <a:ext cx="12188952" cy="6016752"/>
          </a:xfrm>
          <a:prstGeom prst="rect">
            <a:avLst/>
          </a:prstGeom>
          <a:solidFill>
            <a:srgbClr val="F6F6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841248"/>
            <a:ext cx="12188952" cy="109728"/>
          </a:xfrm>
          <a:prstGeom prst="rect">
            <a:avLst/>
          </a:prstGeom>
          <a:solidFill>
            <a:srgbClr val="5C56B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6656832"/>
            <a:ext cx="12188952" cy="201168"/>
          </a:xfrm>
          <a:prstGeom prst="rect">
            <a:avLst/>
          </a:prstGeom>
          <a:solidFill>
            <a:srgbClr val="423E8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758952" y="1399032"/>
            <a:ext cx="5989320" cy="1371600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5800" y="1325880"/>
            <a:ext cx="5989320" cy="1371600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ounded Rectangle 8"/>
          <p:cNvSpPr/>
          <p:nvPr/>
        </p:nvSpPr>
        <p:spPr>
          <a:xfrm>
            <a:off x="960120" y="1490472"/>
            <a:ext cx="2651760" cy="420624"/>
          </a:xfrm>
          <a:prstGeom prst="roundRect">
            <a:avLst/>
          </a:prstGeom>
          <a:solidFill>
            <a:srgbClr val="DEDCF5"/>
          </a:solidFill>
          <a:ln w="12700">
            <a:solidFill>
              <a:srgbClr val="D2D0E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60120" y="1508760"/>
            <a:ext cx="2651760" cy="42062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行动纲领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60120" y="1947672"/>
            <a:ext cx="544068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700" b="1">
                <a:solidFill>
                  <a:srgbClr val="1E1E1E"/>
                </a:solidFill>
                <a:latin typeface="PingFang SC"/>
              </a:defRPr>
            </a:pPr>
            <a:r>
              <a:t>数字技术重塑产业格局，流媒体改变观影习惯</a:t>
            </a:r>
          </a:p>
          <a:p>
            <a:pPr>
              <a:defRPr sz="1200" b="0">
                <a:solidFill>
                  <a:srgbClr val="6E6E6E"/>
                </a:solidFill>
                <a:latin typeface="PingFang SC"/>
              </a:defRPr>
            </a:pPr>
            <a:r>
              <a:t>内容生产：• 数字摄影与特效普及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068312" y="1399032"/>
            <a:ext cx="4754880" cy="2029967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6995159" y="1325880"/>
            <a:ext cx="4754880" cy="2029967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4" name="Picture 13" descr="gen_05_e38d57eff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902" y="1490472"/>
            <a:ext cx="3027395" cy="1700784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758952" y="2999232"/>
            <a:ext cx="5989320" cy="340156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685800" y="2926080"/>
            <a:ext cx="5989320" cy="3401568"/>
          </a:xfrm>
          <a:prstGeom prst="roundRect">
            <a:avLst/>
          </a:prstGeom>
          <a:solidFill>
            <a:srgbClr val="FFFFFF"/>
          </a:solidFill>
          <a:ln w="19050">
            <a:solidFill>
              <a:srgbClr val="DCE1E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7" name="Picture 16" descr="gen_05_e38d57eff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781" y="3090672"/>
            <a:ext cx="4085356" cy="229514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50392" y="5385816"/>
            <a:ext cx="5660136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200">
                <a:solidFill>
                  <a:srgbClr val="5A5A5A"/>
                </a:solidFill>
              </a:defRPr>
            </a:pPr>
            <a:r>
              <a:t>电影｜电影产业现状｜生成示意图（关键词：全球电影产业规模庞大，技术不断革新）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159751" y="3593592"/>
            <a:ext cx="4617720" cy="2715768"/>
          </a:xfrm>
          <a:prstGeom prst="roundRect">
            <a:avLst/>
          </a:prstGeom>
          <a:solidFill>
            <a:srgbClr val="AAAAC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ounded Rectangle 19"/>
          <p:cNvSpPr/>
          <p:nvPr/>
        </p:nvSpPr>
        <p:spPr>
          <a:xfrm>
            <a:off x="7086599" y="3520440"/>
            <a:ext cx="4617720" cy="2715768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7360919" y="3685032"/>
            <a:ext cx="2286000" cy="420624"/>
          </a:xfrm>
          <a:prstGeom prst="roundRect">
            <a:avLst/>
          </a:prstGeom>
          <a:solidFill>
            <a:srgbClr val="DEDCF5"/>
          </a:solidFill>
          <a:ln w="12700">
            <a:solidFill>
              <a:srgbClr val="D2D0E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360919" y="3703320"/>
            <a:ext cx="2286000" cy="42062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 sz="1400" b="1">
                <a:solidFill>
                  <a:srgbClr val="193778"/>
                </a:solidFill>
                <a:latin typeface="PingFang SC"/>
              </a:defRPr>
            </a:pPr>
            <a:r>
              <a:t>要点与互动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360919" y="4233672"/>
            <a:ext cx="4069080" cy="1801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内容生产：• 数字摄影与特效普及</a:t>
            </a:r>
            <a:br/>
            <a:r>
              <a:t>• 视觉奇观成商业卖点</a:t>
            </a:r>
            <a:br/>
            <a:r>
              <a:t>• 制作成本结构变化</a:t>
            </a:r>
          </a:p>
          <a:p>
            <a:pPr>
              <a:spcAft>
                <a:spcPts val="200"/>
              </a:spcAft>
              <a:defRPr sz="1200" b="0">
                <a:solidFill>
                  <a:srgbClr val="1E1E1E"/>
                </a:solidFill>
                <a:latin typeface="PingFang SC"/>
              </a:defRPr>
            </a:pPr>
            <a:r>
              <a:t>• 市场格局：• 流媒体平台重塑渠道</a:t>
            </a:r>
            <a:br/>
            <a:r>
              <a:t>• 观影习惯向线上迁移</a:t>
            </a:r>
            <a:br/>
            <a:r>
              <a:t>• 全球市场多元化发展</a:t>
            </a:r>
          </a:p>
          <a:p>
            <a:pPr>
              <a:defRPr sz="1100" b="0">
                <a:solidFill>
                  <a:srgbClr val="6E6E6E"/>
                </a:solidFill>
                <a:latin typeface="PingFang SC"/>
              </a:defRPr>
            </a:pPr>
            <a:r>
              <a:t>互动：你怎么看？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7/1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8640" y="6510528"/>
            <a:ext cx="10515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Sources: 电影.md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247120" y="6510528"/>
            <a:ext cx="9144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9/11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48640" y="6510528"/>
            <a:ext cx="10515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000" b="0">
                <a:solidFill>
                  <a:srgbClr val="6E6E6E"/>
                </a:solidFill>
                <a:latin typeface="PingFang SC"/>
              </a:defRPr>
            </a:pPr>
            <a:r>
              <a:t>Sources: 电影.md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